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480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29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6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569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0955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169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723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073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235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70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47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62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7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01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53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87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0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8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3296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428739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 размеров деталей 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штангенциркуля</a:t>
            </a:r>
            <a:endParaRPr lang="ru-RU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9057" y="588321"/>
            <a:ext cx="5217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ГПОУ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Горловский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техникум»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ГОУ ВПО «Донецкий национальный университет»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4797152"/>
            <a:ext cx="6192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Фильмотека по дисциплине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«Метрология, стандартизация и сертификация»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высшей категории,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преподавателя-методиста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Пинчук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Н.К.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1844824"/>
            <a:ext cx="5546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Метрология, стандартизация и сертификация</a:t>
            </a:r>
            <a:endParaRPr lang="ru-RU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29600" cy="74746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Применение на производстве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7776864" cy="4032448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90000"/>
              </a:lnSpc>
            </a:pPr>
            <a:r>
              <a:rPr lang="ru-RU" sz="2200" dirty="0" smtClean="0">
                <a:solidFill>
                  <a:schemeClr val="tx1"/>
                </a:solidFill>
              </a:rPr>
              <a:t>Штангенциркуль является одним из основных измерительных инструментов. </a:t>
            </a:r>
          </a:p>
          <a:p>
            <a:pPr algn="l">
              <a:lnSpc>
                <a:spcPct val="90000"/>
              </a:lnSpc>
            </a:pPr>
            <a:endParaRPr lang="ru-RU" sz="220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r>
              <a:rPr lang="ru-RU" sz="2200" dirty="0" smtClean="0">
                <a:solidFill>
                  <a:schemeClr val="tx1"/>
                </a:solidFill>
              </a:rPr>
              <a:t>Им пользуются рабочие различных специальностей и контролеры станочных и слесарных работ.</a:t>
            </a:r>
          </a:p>
          <a:p>
            <a:pPr algn="l">
              <a:lnSpc>
                <a:spcPct val="90000"/>
              </a:lnSpc>
            </a:pPr>
            <a:endParaRPr lang="ru-RU" sz="220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r>
              <a:rPr lang="ru-RU" sz="2200" dirty="0" smtClean="0">
                <a:solidFill>
                  <a:schemeClr val="tx1"/>
                </a:solidFill>
              </a:rPr>
              <a:t>Контролеры должны знать правила настройки и регулировки контрольно-измерительных инструментов и приборов, методы проверки качества поверхностей, правила приемки деталей и т. д.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056784" cy="119675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Правила обращения со штангенциркулем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1313384"/>
            <a:ext cx="7509520" cy="43924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Перед началом работы протереть штангенциркуль чистой </a:t>
            </a:r>
            <a:r>
              <a:rPr lang="ru-RU" sz="1600" dirty="0" smtClean="0"/>
              <a:t>тканью</a:t>
            </a:r>
            <a:r>
              <a:rPr lang="ru-RU" sz="1600" dirty="0" smtClean="0"/>
              <a:t>, удалить смазку и пыль. </a:t>
            </a:r>
          </a:p>
          <a:p>
            <a:pPr>
              <a:buNone/>
            </a:pPr>
            <a:r>
              <a:rPr lang="ru-RU" sz="1600" dirty="0" smtClean="0"/>
              <a:t>Нельзя очищать инструмент шлифовальной шкуркой или ножом.</a:t>
            </a:r>
          </a:p>
          <a:p>
            <a:pPr>
              <a:buNone/>
            </a:pPr>
            <a:r>
              <a:rPr lang="ru-RU" sz="1600" dirty="0" smtClean="0"/>
              <a:t>Нельзя класть инструмент на нагревательные приборы.</a:t>
            </a:r>
          </a:p>
          <a:p>
            <a:pPr>
              <a:buNone/>
            </a:pPr>
            <a:r>
              <a:rPr lang="ru-RU" sz="1600" dirty="0" smtClean="0"/>
              <a:t>Измерять можно только чистые детали без </a:t>
            </a:r>
            <a:r>
              <a:rPr lang="ru-RU" sz="1600" dirty="0" err="1" smtClean="0"/>
              <a:t>задиров</a:t>
            </a:r>
            <a:r>
              <a:rPr lang="ru-RU" sz="1600" dirty="0" smtClean="0"/>
              <a:t>, заусенцев, </a:t>
            </a:r>
            <a:r>
              <a:rPr lang="ru-RU" sz="1600" dirty="0" smtClean="0"/>
              <a:t>царапин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Губки штангенциркуля имеют острые концы, </a:t>
            </a:r>
            <a:r>
              <a:rPr lang="ru-RU" sz="1600" dirty="0" smtClean="0"/>
              <a:t>поэтому при измерении </a:t>
            </a:r>
            <a:r>
              <a:rPr lang="ru-RU" sz="1600" dirty="0" smtClean="0"/>
              <a:t>нужно соблюдать осторожность.</a:t>
            </a:r>
          </a:p>
          <a:p>
            <a:pPr>
              <a:buNone/>
            </a:pPr>
            <a:r>
              <a:rPr lang="ru-RU" sz="1600" dirty="0" smtClean="0"/>
              <a:t>Не допускать перекоса губок штангенциркуля. Фиксировать их </a:t>
            </a:r>
            <a:r>
              <a:rPr lang="ru-RU" sz="1600" dirty="0" smtClean="0"/>
              <a:t>положение </a:t>
            </a:r>
            <a:r>
              <a:rPr lang="ru-RU" sz="1600" dirty="0" smtClean="0"/>
              <a:t>зажимным винтом.</a:t>
            </a:r>
          </a:p>
          <a:p>
            <a:pPr>
              <a:buNone/>
            </a:pPr>
            <a:r>
              <a:rPr lang="ru-RU" sz="1600" dirty="0" smtClean="0"/>
              <a:t>При чтении показаний на измерительных шкалах держать </a:t>
            </a:r>
            <a:r>
              <a:rPr lang="ru-RU" sz="1600" dirty="0" smtClean="0"/>
              <a:t>штангенциркуль </a:t>
            </a:r>
            <a:r>
              <a:rPr lang="ru-RU" sz="1600" dirty="0" smtClean="0"/>
              <a:t>прямо перед глазами.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52395"/>
            <a:ext cx="7055380" cy="1400530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штангенциркули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dirty="0" smtClean="0"/>
              <a:t>    Для измерения и контроля деталей с большей точностью применяют </a:t>
            </a:r>
            <a:r>
              <a:rPr lang="ru-RU" i="1" dirty="0" smtClean="0"/>
              <a:t>штангенциркули. 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>
                <a:solidFill>
                  <a:srgbClr val="FF0000"/>
                </a:solidFill>
              </a:rPr>
              <a:t>Они предназначены для измерения :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/>
              <a:t> - наружных и внутренних размеров деталей 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/>
              <a:t>- глубины отверстий, пазов, канавок. </a:t>
            </a:r>
          </a:p>
          <a:p>
            <a:pPr>
              <a:lnSpc>
                <a:spcPct val="90000"/>
              </a:lnSpc>
              <a:buNone/>
            </a:pPr>
            <a:endParaRPr lang="ru-RU" dirty="0" smtClean="0"/>
          </a:p>
          <a:p>
            <a:pPr>
              <a:lnSpc>
                <a:spcPct val="90000"/>
              </a:lnSpc>
              <a:buNone/>
            </a:pPr>
            <a:r>
              <a:rPr lang="ru-RU" dirty="0" smtClean="0"/>
              <a:t>Штангенциркули бывают разных типов и отличаются пределами и точностью измерения.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05273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штангенциркуль с пределами измерения от 0 до 125 мм и точностью — 0,1 мм.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7776864" cy="47971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          </a:t>
            </a:r>
            <a:r>
              <a:rPr lang="ru-RU" sz="1600" dirty="0" smtClean="0"/>
              <a:t>Он состоит из штанги 1 с неподвижными губками — верхней 2 и нижней 9. </a:t>
            </a:r>
          </a:p>
          <a:p>
            <a:pPr>
              <a:lnSpc>
                <a:spcPct val="120000"/>
              </a:lnSpc>
              <a:buNone/>
            </a:pPr>
            <a:r>
              <a:rPr lang="ru-RU" sz="1600" dirty="0" smtClean="0"/>
              <a:t>          На штанге имеется шкала с миллиметровыми делениями. </a:t>
            </a:r>
          </a:p>
          <a:p>
            <a:pPr>
              <a:lnSpc>
                <a:spcPct val="120000"/>
              </a:lnSpc>
              <a:buNone/>
            </a:pPr>
            <a:r>
              <a:rPr lang="ru-RU" sz="1600" dirty="0" smtClean="0"/>
              <a:t>          По штанге перемещается подвижная рамка 5 с верхней 3 и нижней 8 подвижными губками, которая может быть закреплена в нужном положении зажимным винтом 4. </a:t>
            </a:r>
          </a:p>
          <a:p>
            <a:pPr>
              <a:lnSpc>
                <a:spcPct val="120000"/>
              </a:lnSpc>
              <a:buNone/>
            </a:pPr>
            <a:r>
              <a:rPr lang="ru-RU" sz="1600" dirty="0" smtClean="0"/>
              <a:t>          К рамке прикреплен глубиномер 6. </a:t>
            </a:r>
          </a:p>
          <a:p>
            <a:pPr>
              <a:lnSpc>
                <a:spcPct val="120000"/>
              </a:lnSpc>
              <a:buNone/>
            </a:pPr>
            <a:r>
              <a:rPr lang="ru-RU" sz="1600" dirty="0" smtClean="0"/>
              <a:t>          Нижние губки служат для измерения внутренних размеров (например, диаметров отверстий), верхние — для измерения наружных размеров. Глубиномером измеряют глубину пазов и отверстий.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8805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УСТРОЙСТВО  ШТАНГЕНЦИРКУЛЯ</a:t>
            </a:r>
            <a:endParaRPr lang="ru-RU" sz="2800" b="1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36652" y="1556792"/>
            <a:ext cx="6480720" cy="3963935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Шкала штанги и нониус</a:t>
            </a:r>
            <a:endParaRPr lang="ru-RU" sz="3600" b="1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08122"/>
            <a:ext cx="7380312" cy="38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944216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 smtClean="0"/>
              <a:t>Каким же образом удается измерять десятые доли миллиметра, если шкала штангенциркуля имеет миллиметровые деления?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636912"/>
            <a:ext cx="7200800" cy="25922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dirty="0" smtClean="0"/>
              <a:t>     </a:t>
            </a:r>
            <a:r>
              <a:rPr lang="ru-RU" sz="2400" dirty="0" smtClean="0"/>
              <a:t>Для этой цели служит вспомогательная шкала, называемая </a:t>
            </a:r>
            <a:r>
              <a:rPr lang="ru-RU" sz="2400" b="1" dirty="0" smtClean="0">
                <a:solidFill>
                  <a:srgbClr val="FF0000"/>
                </a:solidFill>
              </a:rPr>
              <a:t>нониусом </a:t>
            </a:r>
            <a:r>
              <a:rPr lang="ru-RU" sz="2400" dirty="0" smtClean="0"/>
              <a:t>7 длиной 19 мм. </a:t>
            </a:r>
          </a:p>
          <a:p>
            <a:pPr>
              <a:lnSpc>
                <a:spcPct val="90000"/>
              </a:lnSpc>
              <a:buNone/>
            </a:pPr>
            <a:r>
              <a:rPr lang="ru-RU" sz="2400" dirty="0" smtClean="0"/>
              <a:t>     Он поделен на 10 равных частей, следовательно, цена каждого деления равна 1,9 мм.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 сомкнутых губках нулевые штрихи шкалы штанги и нониуса , а десятый штрих нониуса совмещается с девятнадцатым штрихом миллиметровой шкалы.</a:t>
            </a:r>
          </a:p>
          <a:p>
            <a:endParaRPr lang="ru-RU" sz="2400" dirty="0" smtClean="0"/>
          </a:p>
          <a:p>
            <a:r>
              <a:rPr lang="ru-RU" sz="2400" dirty="0" smtClean="0"/>
              <a:t>Обрати внимание на то, что первый штрих нониуса не доходит до второго штриха шкалы штанги ровно на 0,1 мм (2 - 1,9 = 0,1). </a:t>
            </a:r>
          </a:p>
          <a:p>
            <a:endParaRPr lang="ru-RU" sz="2400" dirty="0" smtClean="0"/>
          </a:p>
          <a:p>
            <a:r>
              <a:rPr lang="ru-RU" sz="2400" dirty="0" smtClean="0"/>
              <a:t>Это и позволяет производить замеры с точностью до 0,1 мм.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691276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   </a:t>
            </a:r>
            <a:r>
              <a:rPr lang="ru-RU" sz="2800" dirty="0" smtClean="0"/>
              <a:t>При измерении штангенциркулем целое число миллиметров отсчитывают по миллиметровой шкале штанги до нулевого штриха нониуса, а десятые доли миллиметра — по шкале нониуса от нулевой отметки до того штриха нониуса, который совпадает с каким-либо штрихом миллиметровой шкалы 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043608" y="476672"/>
            <a:ext cx="6552728" cy="496855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</TotalTime>
  <Words>466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Ион</vt:lpstr>
      <vt:lpstr>Измерение размеров деталей  с помощью штангенциркуля</vt:lpstr>
      <vt:lpstr>штангенциркули</vt:lpstr>
      <vt:lpstr>штангенциркуль с пределами измерения от 0 до 125 мм и точностью — 0,1 мм. </vt:lpstr>
      <vt:lpstr>УСТРОЙСТВО  ШТАНГЕНЦИРКУЛЯ</vt:lpstr>
      <vt:lpstr>Шкала штанги и нониус</vt:lpstr>
      <vt:lpstr>Каким же образом удается измерять десятые доли миллиметра, если шкала штангенциркуля имеет миллиметровые деления?   </vt:lpstr>
      <vt:lpstr>Презентация PowerPoint</vt:lpstr>
      <vt:lpstr>Презентация PowerPoint</vt:lpstr>
      <vt:lpstr>Презентация PowerPoint</vt:lpstr>
      <vt:lpstr>Применение на производстве</vt:lpstr>
      <vt:lpstr>Правила обращения со штангенциркулем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размеров деталей  с помощью штангенциркуля</dc:title>
  <dc:creator>1</dc:creator>
  <cp:lastModifiedBy>1</cp:lastModifiedBy>
  <cp:revision>3</cp:revision>
  <dcterms:created xsi:type="dcterms:W3CDTF">2021-10-22T04:44:21Z</dcterms:created>
  <dcterms:modified xsi:type="dcterms:W3CDTF">2021-10-22T05:51:27Z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384878</vt:lpwstr>
  </property>
  <property fmtid="{D5CDD505-2E9C-101B-9397-08002B2CF9AE}" pid="3" name="NXPowerLiteSettings">
    <vt:lpwstr>E6000400038000</vt:lpwstr>
  </property>
  <property fmtid="{D5CDD505-2E9C-101B-9397-08002B2CF9AE}" pid="4" name="NXPowerLiteVersion">
    <vt:lpwstr>D4.3.1</vt:lpwstr>
  </property>
</Properties>
</file>